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nin\Documents\FCA\segundo%20smestre\Medicina%20alternativa\inves%20campo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Medicina%20alternativa\inves%20campo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nin\Documents\FCA\segundo%20smestre\Medicina%20alternativa\inves%20campo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nin\Documents\FCA\segundo%20smestre\Medicina%20alternativa\inves%20campo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nin\Documents\FCA\segundo%20smestre\Medicina%20alternativa\inves%20campo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nin\Documents\FCA\segundo%20smestre\Medicina%20alternativa\inves%20campo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nin\Documents\FCA\segundo%20smestre\Medicina%20alternativa\inves%20campo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nin\Documents\FCA\segundo%20smestre\Medicina%20alternativa\inves%20camp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dLbls>
            <c:numFmt formatCode="0.00%" sourceLinked="0"/>
            <c:showVal val="1"/>
          </c:dLbls>
          <c:cat>
            <c:strRef>
              <c:f>Hoja1!$E$7:$F$7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Hoja1!$E$8:$F$8</c:f>
              <c:numCache>
                <c:formatCode>General</c:formatCode>
                <c:ptCount val="2"/>
                <c:pt idx="0">
                  <c:v>0.89650000000000007</c:v>
                </c:pt>
                <c:pt idx="1">
                  <c:v>0.10344827586206895</c:v>
                </c:pt>
              </c:numCache>
            </c:numRef>
          </c:val>
        </c:ser>
        <c:dLbls>
          <c:showVal val="1"/>
        </c:dLbls>
        <c:shape val="box"/>
        <c:axId val="76294784"/>
        <c:axId val="86775296"/>
        <c:axId val="0"/>
      </c:bar3DChart>
      <c:catAx>
        <c:axId val="76294784"/>
        <c:scaling>
          <c:orientation val="minMax"/>
        </c:scaling>
        <c:axPos val="b"/>
        <c:majorTickMark val="none"/>
        <c:tickLblPos val="nextTo"/>
        <c:crossAx val="86775296"/>
        <c:crosses val="autoZero"/>
        <c:auto val="1"/>
        <c:lblAlgn val="ctr"/>
        <c:lblOffset val="100"/>
      </c:catAx>
      <c:valAx>
        <c:axId val="86775296"/>
        <c:scaling>
          <c:orientation val="minMax"/>
        </c:scaling>
        <c:delete val="1"/>
        <c:axPos val="l"/>
        <c:numFmt formatCode="General" sourceLinked="1"/>
        <c:tickLblPos val="none"/>
        <c:crossAx val="76294784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s-MX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6.2442607897153675E-2"/>
          <c:y val="0"/>
          <c:w val="0.91919191919191923"/>
          <c:h val="0.83923454384255458"/>
        </c:manualLayout>
      </c:layout>
      <c:bar3DChart>
        <c:barDir val="col"/>
        <c:grouping val="clustered"/>
        <c:ser>
          <c:idx val="0"/>
          <c:order val="0"/>
          <c:dLbls>
            <c:dLbl>
              <c:idx val="0"/>
              <c:layout>
                <c:manualLayout>
                  <c:x val="2.3598820058996987E-2"/>
                  <c:y val="-2.8469750889679856E-2"/>
                </c:manualLayout>
              </c:layout>
              <c:showVal val="1"/>
            </c:dLbl>
            <c:dLbl>
              <c:idx val="1"/>
              <c:layout>
                <c:manualLayout>
                  <c:x val="1.5732546705998034E-2"/>
                  <c:y val="-2.372479240806643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25%</a:t>
                    </a:r>
                  </a:p>
                </c:rich>
              </c:tx>
              <c:showVal val="1"/>
            </c:dLbl>
            <c:showVal val="1"/>
          </c:dLbls>
          <c:cat>
            <c:strRef>
              <c:f>Hoja1!$B$79:$C$79</c:f>
              <c:strCache>
                <c:ptCount val="2"/>
                <c:pt idx="0">
                  <c:v>mujeres</c:v>
                </c:pt>
                <c:pt idx="1">
                  <c:v>hombres</c:v>
                </c:pt>
              </c:strCache>
            </c:strRef>
          </c:cat>
          <c:val>
            <c:numRef>
              <c:f>Hoja1!$B$80:$C$80</c:f>
              <c:numCache>
                <c:formatCode>0%</c:formatCode>
                <c:ptCount val="2"/>
                <c:pt idx="0">
                  <c:v>0.750000000000003</c:v>
                </c:pt>
                <c:pt idx="1">
                  <c:v>0.24000000000000021</c:v>
                </c:pt>
              </c:numCache>
            </c:numRef>
          </c:val>
        </c:ser>
        <c:dLbls>
          <c:showVal val="1"/>
        </c:dLbls>
        <c:shape val="box"/>
        <c:axId val="79631488"/>
        <c:axId val="86772352"/>
        <c:axId val="0"/>
      </c:bar3DChart>
      <c:catAx>
        <c:axId val="79631488"/>
        <c:scaling>
          <c:orientation val="minMax"/>
        </c:scaling>
        <c:axPos val="b"/>
        <c:majorTickMark val="none"/>
        <c:tickLblPos val="nextTo"/>
        <c:crossAx val="86772352"/>
        <c:crosses val="autoZero"/>
        <c:auto val="1"/>
        <c:lblAlgn val="ctr"/>
        <c:lblOffset val="100"/>
      </c:catAx>
      <c:valAx>
        <c:axId val="86772352"/>
        <c:scaling>
          <c:orientation val="minMax"/>
        </c:scaling>
        <c:delete val="1"/>
        <c:axPos val="l"/>
        <c:numFmt formatCode="0%" sourceLinked="1"/>
        <c:tickLblPos val="none"/>
        <c:crossAx val="79631488"/>
        <c:crosses val="autoZero"/>
        <c:crossBetween val="between"/>
      </c:valAx>
    </c:plotArea>
    <c:plotVisOnly val="1"/>
    <c:dispBlanksAs val="gap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s-MX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autoTitleDeleted val="1"/>
    <c:plotArea>
      <c:layout>
        <c:manualLayout>
          <c:layoutTarget val="inner"/>
          <c:xMode val="edge"/>
          <c:yMode val="edge"/>
          <c:x val="8.8958880139983446E-2"/>
          <c:y val="6.25E-2"/>
          <c:w val="0.46388888888889229"/>
          <c:h val="0.77314814814815203"/>
        </c:manualLayout>
      </c:layout>
      <c:pieChart>
        <c:varyColors val="1"/>
        <c:ser>
          <c:idx val="0"/>
          <c:order val="0"/>
          <c:dLbls>
            <c:showPercent val="1"/>
            <c:showLeaderLines val="1"/>
          </c:dLbls>
          <c:cat>
            <c:strRef>
              <c:f>Hoja1!$G$12:$G$20</c:f>
              <c:strCache>
                <c:ptCount val="9"/>
                <c:pt idx="0">
                  <c:v>No me funciona la convencional</c:v>
                </c:pt>
                <c:pt idx="1">
                  <c:v>Otros</c:v>
                </c:pt>
                <c:pt idx="2">
                  <c:v>Es más natural</c:v>
                </c:pt>
                <c:pt idx="3">
                  <c:v>Tradicion</c:v>
                </c:pt>
                <c:pt idx="4">
                  <c:v>Eficiencia</c:v>
                </c:pt>
                <c:pt idx="5">
                  <c:v>Economicos</c:v>
                </c:pt>
                <c:pt idx="6">
                  <c:v>Recomendación</c:v>
                </c:pt>
                <c:pt idx="7">
                  <c:v>Confiabilidad</c:v>
                </c:pt>
                <c:pt idx="8">
                  <c:v>Sustituto</c:v>
                </c:pt>
              </c:strCache>
            </c:strRef>
          </c:cat>
          <c:val>
            <c:numRef>
              <c:f>Hoja1!$H$12:$H$20</c:f>
              <c:numCache>
                <c:formatCode>General</c:formatCode>
                <c:ptCount val="9"/>
                <c:pt idx="0">
                  <c:v>8</c:v>
                </c:pt>
                <c:pt idx="1">
                  <c:v>7</c:v>
                </c:pt>
                <c:pt idx="2">
                  <c:v>5</c:v>
                </c:pt>
                <c:pt idx="3">
                  <c:v>8</c:v>
                </c:pt>
                <c:pt idx="4">
                  <c:v>26</c:v>
                </c:pt>
                <c:pt idx="5">
                  <c:v>31</c:v>
                </c:pt>
                <c:pt idx="6">
                  <c:v>2</c:v>
                </c:pt>
                <c:pt idx="7">
                  <c:v>5</c:v>
                </c:pt>
                <c:pt idx="8">
                  <c:v>8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57791797900262121"/>
          <c:y val="4.8622776319626734E-2"/>
          <c:w val="0.4054153543307088"/>
          <c:h val="0.93516185476815394"/>
        </c:manualLayout>
      </c:layout>
    </c:legend>
    <c:plotVisOnly val="1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s-MX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1305175061711509"/>
          <c:y val="8.3312852189908415E-2"/>
          <c:w val="0.86920468274798979"/>
          <c:h val="0.51943630877915459"/>
        </c:manualLayout>
      </c:layout>
      <c:bar3DChart>
        <c:barDir val="col"/>
        <c:grouping val="clustered"/>
        <c:ser>
          <c:idx val="0"/>
          <c:order val="0"/>
          <c:cat>
            <c:strRef>
              <c:f>Hoja1!$B$28:$F$28</c:f>
              <c:strCache>
                <c:ptCount val="5"/>
                <c:pt idx="0">
                  <c:v>Muy frecuente</c:v>
                </c:pt>
                <c:pt idx="1">
                  <c:v>Frecuentemente</c:v>
                </c:pt>
                <c:pt idx="2">
                  <c:v>Poco frecuente</c:v>
                </c:pt>
                <c:pt idx="3">
                  <c:v>De vez en cuando</c:v>
                </c:pt>
                <c:pt idx="4">
                  <c:v>Nunca</c:v>
                </c:pt>
              </c:strCache>
            </c:strRef>
          </c:cat>
          <c:val>
            <c:numRef>
              <c:f>Hoja1!$B$29:$F$29</c:f>
              <c:numCache>
                <c:formatCode>0%</c:formatCode>
                <c:ptCount val="5"/>
                <c:pt idx="0">
                  <c:v>0.15000000000000024</c:v>
                </c:pt>
                <c:pt idx="1">
                  <c:v>0.3900000000000019</c:v>
                </c:pt>
                <c:pt idx="2">
                  <c:v>0.31000000000000166</c:v>
                </c:pt>
                <c:pt idx="3">
                  <c:v>8.0000000000000043E-2</c:v>
                </c:pt>
                <c:pt idx="4">
                  <c:v>7.0000000000000021E-2</c:v>
                </c:pt>
              </c:numCache>
            </c:numRef>
          </c:val>
        </c:ser>
        <c:dLbls>
          <c:showVal val="1"/>
        </c:dLbls>
        <c:shape val="box"/>
        <c:axId val="89211264"/>
        <c:axId val="89213952"/>
        <c:axId val="0"/>
      </c:bar3DChart>
      <c:catAx>
        <c:axId val="89211264"/>
        <c:scaling>
          <c:orientation val="minMax"/>
        </c:scaling>
        <c:axPos val="b"/>
        <c:majorTickMark val="none"/>
        <c:tickLblPos val="nextTo"/>
        <c:crossAx val="89213952"/>
        <c:crosses val="autoZero"/>
        <c:auto val="1"/>
        <c:lblAlgn val="ctr"/>
        <c:lblOffset val="100"/>
      </c:catAx>
      <c:valAx>
        <c:axId val="89213952"/>
        <c:scaling>
          <c:orientation val="minMax"/>
        </c:scaling>
        <c:delete val="1"/>
        <c:axPos val="l"/>
        <c:numFmt formatCode="0%" sourceLinked="1"/>
        <c:tickLblPos val="none"/>
        <c:crossAx val="89211264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s-MX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autoTitleDeleted val="1"/>
    <c:plotArea>
      <c:layout>
        <c:manualLayout>
          <c:layoutTarget val="inner"/>
          <c:xMode val="edge"/>
          <c:yMode val="edge"/>
          <c:x val="3.5616893342877598E-2"/>
          <c:y val="8.3534136546185578E-2"/>
          <c:w val="0.62573610116917588"/>
          <c:h val="0.82928880877842093"/>
        </c:manualLayout>
      </c:layout>
      <c:pieChart>
        <c:varyColors val="1"/>
        <c:ser>
          <c:idx val="0"/>
          <c:order val="0"/>
          <c:dLbls>
            <c:dLbl>
              <c:idx val="3"/>
              <c:layout>
                <c:manualLayout>
                  <c:x val="-3.3416177523264499E-2"/>
                  <c:y val="-5.8648199095594745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Hoja1!$A$42:$A$54</c:f>
              <c:strCache>
                <c:ptCount val="13"/>
                <c:pt idx="0">
                  <c:v>E.Respiratorias</c:v>
                </c:pt>
                <c:pt idx="1">
                  <c:v>Estomago</c:v>
                </c:pt>
                <c:pt idx="2">
                  <c:v>Musculares</c:v>
                </c:pt>
                <c:pt idx="3">
                  <c:v>Piel</c:v>
                </c:pt>
                <c:pt idx="4">
                  <c:v>Higado</c:v>
                </c:pt>
                <c:pt idx="5">
                  <c:v>Cuidado de la salud</c:v>
                </c:pt>
                <c:pt idx="6">
                  <c:v>Sobrepeso</c:v>
                </c:pt>
                <c:pt idx="7">
                  <c:v>Estrés</c:v>
                </c:pt>
                <c:pt idx="8">
                  <c:v>Articulaciones</c:v>
                </c:pt>
                <c:pt idx="9">
                  <c:v>Psicológicos</c:v>
                </c:pt>
                <c:pt idx="10">
                  <c:v>Vias urinarias</c:v>
                </c:pt>
                <c:pt idx="11">
                  <c:v>Diabetes</c:v>
                </c:pt>
                <c:pt idx="12">
                  <c:v>Dolor</c:v>
                </c:pt>
              </c:strCache>
            </c:strRef>
          </c:cat>
          <c:val>
            <c:numRef>
              <c:f>Hoja1!$B$42:$B$54</c:f>
              <c:numCache>
                <c:formatCode>0%</c:formatCode>
                <c:ptCount val="13"/>
                <c:pt idx="0">
                  <c:v>0.18000000000000024</c:v>
                </c:pt>
                <c:pt idx="1">
                  <c:v>0.21000000000000021</c:v>
                </c:pt>
                <c:pt idx="2">
                  <c:v>3.0000000000000002E-2</c:v>
                </c:pt>
                <c:pt idx="3">
                  <c:v>2.0000000000000011E-2</c:v>
                </c:pt>
                <c:pt idx="4">
                  <c:v>3.0000000000000002E-2</c:v>
                </c:pt>
                <c:pt idx="5">
                  <c:v>2.0000000000000011E-2</c:v>
                </c:pt>
                <c:pt idx="6">
                  <c:v>0.11</c:v>
                </c:pt>
                <c:pt idx="7">
                  <c:v>0.21000000000000021</c:v>
                </c:pt>
                <c:pt idx="8">
                  <c:v>2.0000000000000011E-2</c:v>
                </c:pt>
                <c:pt idx="9">
                  <c:v>2.0000000000000011E-2</c:v>
                </c:pt>
                <c:pt idx="10">
                  <c:v>2.0000000000000011E-2</c:v>
                </c:pt>
                <c:pt idx="11">
                  <c:v>2.0000000000000011E-2</c:v>
                </c:pt>
                <c:pt idx="12">
                  <c:v>0.11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>
        <c:manualLayout>
          <c:xMode val="edge"/>
          <c:yMode val="edge"/>
          <c:x val="0.65738410880458165"/>
          <c:y val="0.10281124497992022"/>
          <c:w val="0.33008026723932793"/>
          <c:h val="0.760904910982517"/>
        </c:manualLayout>
      </c:layout>
    </c:legend>
    <c:plotVisOnly val="1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s-MX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autoTitleDeleted val="1"/>
    <c:plotArea>
      <c:layout/>
      <c:pieChart>
        <c:varyColors val="1"/>
        <c:ser>
          <c:idx val="0"/>
          <c:order val="0"/>
          <c:dLbls>
            <c:showPercent val="1"/>
            <c:showLeaderLines val="1"/>
          </c:dLbls>
          <c:cat>
            <c:strRef>
              <c:f>Hoja1!$E$31:$E$39</c:f>
              <c:strCache>
                <c:ptCount val="9"/>
                <c:pt idx="0">
                  <c:v>Homeopatía</c:v>
                </c:pt>
                <c:pt idx="1">
                  <c:v>Herbolaria</c:v>
                </c:pt>
                <c:pt idx="2">
                  <c:v>Acupuntura</c:v>
                </c:pt>
                <c:pt idx="3">
                  <c:v>Ungüentos/Pomadas</c:v>
                </c:pt>
                <c:pt idx="4">
                  <c:v>Masajes</c:v>
                </c:pt>
                <c:pt idx="5">
                  <c:v>Holistica</c:v>
                </c:pt>
                <c:pt idx="6">
                  <c:v>Imanes</c:v>
                </c:pt>
                <c:pt idx="7">
                  <c:v>Yoga</c:v>
                </c:pt>
                <c:pt idx="8">
                  <c:v>Fisioterapia</c:v>
                </c:pt>
              </c:strCache>
            </c:strRef>
          </c:cat>
          <c:val>
            <c:numRef>
              <c:f>Hoja1!$F$31:$F$39</c:f>
              <c:numCache>
                <c:formatCode>General</c:formatCode>
                <c:ptCount val="9"/>
                <c:pt idx="0">
                  <c:v>17</c:v>
                </c:pt>
                <c:pt idx="1">
                  <c:v>29</c:v>
                </c:pt>
                <c:pt idx="2">
                  <c:v>21</c:v>
                </c:pt>
                <c:pt idx="3">
                  <c:v>4</c:v>
                </c:pt>
                <c:pt idx="4">
                  <c:v>4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</c:legend>
    <c:plotVisOnly val="1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s-MX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dLbls>
            <c:numFmt formatCode="0%" sourceLinked="0"/>
            <c:showVal val="1"/>
          </c:dLbls>
          <c:cat>
            <c:strRef>
              <c:f>Hoja1!$B$61:$F$61</c:f>
              <c:strCache>
                <c:ptCount val="5"/>
                <c:pt idx="0">
                  <c:v>Muy satisfactorios</c:v>
                </c:pt>
                <c:pt idx="1">
                  <c:v>Satisfactorios</c:v>
                </c:pt>
                <c:pt idx="2">
                  <c:v>Ninguno</c:v>
                </c:pt>
                <c:pt idx="3">
                  <c:v>Malos</c:v>
                </c:pt>
                <c:pt idx="4">
                  <c:v>Muy malos</c:v>
                </c:pt>
              </c:strCache>
            </c:strRef>
          </c:cat>
          <c:val>
            <c:numRef>
              <c:f>Hoja1!$B$62:$F$62</c:f>
              <c:numCache>
                <c:formatCode>General</c:formatCode>
                <c:ptCount val="5"/>
                <c:pt idx="0">
                  <c:v>0.15000000000000024</c:v>
                </c:pt>
                <c:pt idx="1">
                  <c:v>0.630000000000004</c:v>
                </c:pt>
                <c:pt idx="2">
                  <c:v>0.12000000000000002</c:v>
                </c:pt>
                <c:pt idx="3">
                  <c:v>8.0000000000000043E-2</c:v>
                </c:pt>
                <c:pt idx="4">
                  <c:v>2.0000000000000011E-2</c:v>
                </c:pt>
              </c:numCache>
            </c:numRef>
          </c:val>
        </c:ser>
        <c:dLbls>
          <c:showVal val="1"/>
        </c:dLbls>
        <c:shape val="box"/>
        <c:axId val="90046848"/>
        <c:axId val="90056960"/>
        <c:axId val="0"/>
      </c:bar3DChart>
      <c:catAx>
        <c:axId val="90046848"/>
        <c:scaling>
          <c:orientation val="minMax"/>
        </c:scaling>
        <c:axPos val="b"/>
        <c:majorTickMark val="none"/>
        <c:tickLblPos val="nextTo"/>
        <c:crossAx val="90056960"/>
        <c:crosses val="autoZero"/>
        <c:auto val="1"/>
        <c:lblAlgn val="ctr"/>
        <c:lblOffset val="100"/>
      </c:catAx>
      <c:valAx>
        <c:axId val="90056960"/>
        <c:scaling>
          <c:orientation val="minMax"/>
        </c:scaling>
        <c:delete val="1"/>
        <c:axPos val="l"/>
        <c:numFmt formatCode="General" sourceLinked="1"/>
        <c:tickLblPos val="none"/>
        <c:crossAx val="90046848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s-MX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Hoja1!$B$71:$F$71</c:f>
              <c:strCache>
                <c:ptCount val="5"/>
                <c:pt idx="0">
                  <c:v>Muy alto</c:v>
                </c:pt>
                <c:pt idx="1">
                  <c:v>Alto</c:v>
                </c:pt>
                <c:pt idx="2">
                  <c:v>Medio</c:v>
                </c:pt>
                <c:pt idx="3">
                  <c:v>Bajo</c:v>
                </c:pt>
                <c:pt idx="4">
                  <c:v>Muy bajo</c:v>
                </c:pt>
              </c:strCache>
            </c:strRef>
          </c:cat>
          <c:val>
            <c:numRef>
              <c:f>Hoja1!$B$72:$F$72</c:f>
              <c:numCache>
                <c:formatCode>0%</c:formatCode>
                <c:ptCount val="5"/>
                <c:pt idx="0">
                  <c:v>0.13</c:v>
                </c:pt>
                <c:pt idx="1">
                  <c:v>0.37000000000000038</c:v>
                </c:pt>
                <c:pt idx="2">
                  <c:v>0.35000000000000031</c:v>
                </c:pt>
                <c:pt idx="3">
                  <c:v>8.0000000000000043E-2</c:v>
                </c:pt>
                <c:pt idx="4">
                  <c:v>7.0000000000000021E-2</c:v>
                </c:pt>
              </c:numCache>
            </c:numRef>
          </c:val>
        </c:ser>
        <c:dLbls>
          <c:showVal val="1"/>
        </c:dLbls>
        <c:shape val="box"/>
        <c:axId val="90081536"/>
        <c:axId val="90104192"/>
        <c:axId val="0"/>
      </c:bar3DChart>
      <c:catAx>
        <c:axId val="90081536"/>
        <c:scaling>
          <c:orientation val="minMax"/>
        </c:scaling>
        <c:axPos val="b"/>
        <c:majorTickMark val="none"/>
        <c:tickLblPos val="nextTo"/>
        <c:crossAx val="90104192"/>
        <c:crosses val="autoZero"/>
        <c:auto val="1"/>
        <c:lblAlgn val="ctr"/>
        <c:lblOffset val="100"/>
      </c:catAx>
      <c:valAx>
        <c:axId val="90104192"/>
        <c:scaling>
          <c:orientation val="minMax"/>
        </c:scaling>
        <c:delete val="1"/>
        <c:axPos val="l"/>
        <c:numFmt formatCode="0%" sourceLinked="1"/>
        <c:tickLblPos val="none"/>
        <c:crossAx val="90081536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s-MX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50A4-2E41-45FD-B5AD-96D455E15944}" type="datetimeFigureOut">
              <a:rPr lang="es-MX" smtClean="0"/>
              <a:t>01/06/2012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B4C63A1-0993-4C1D-A94C-B9F28ED3190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50A4-2E41-45FD-B5AD-96D455E15944}" type="datetimeFigureOut">
              <a:rPr lang="es-MX" smtClean="0"/>
              <a:t>01/06/2012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63A1-0993-4C1D-A94C-B9F28ED31905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B4C63A1-0993-4C1D-A94C-B9F28ED31905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50A4-2E41-45FD-B5AD-96D455E15944}" type="datetimeFigureOut">
              <a:rPr lang="es-MX" smtClean="0"/>
              <a:t>01/06/2012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50A4-2E41-45FD-B5AD-96D455E15944}" type="datetimeFigureOut">
              <a:rPr lang="es-MX" smtClean="0"/>
              <a:t>01/06/2012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B4C63A1-0993-4C1D-A94C-B9F28ED3190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50A4-2E41-45FD-B5AD-96D455E15944}" type="datetimeFigureOut">
              <a:rPr lang="es-MX" smtClean="0"/>
              <a:t>01/06/2012</a:t>
            </a:fld>
            <a:endParaRPr lang="es-MX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B4C63A1-0993-4C1D-A94C-B9F28ED31905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F1A50A4-2E41-45FD-B5AD-96D455E15944}" type="datetimeFigureOut">
              <a:rPr lang="es-MX" smtClean="0"/>
              <a:t>01/06/2012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63A1-0993-4C1D-A94C-B9F28ED3190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50A4-2E41-45FD-B5AD-96D455E15944}" type="datetimeFigureOut">
              <a:rPr lang="es-MX" smtClean="0"/>
              <a:t>01/06/2012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MX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B4C63A1-0993-4C1D-A94C-B9F28ED31905}" type="slidenum">
              <a:rPr lang="es-MX" smtClean="0"/>
              <a:t>‹Nº›</a:t>
            </a:fld>
            <a:endParaRPr lang="es-MX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50A4-2E41-45FD-B5AD-96D455E15944}" type="datetimeFigureOut">
              <a:rPr lang="es-MX" smtClean="0"/>
              <a:t>01/06/2012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B4C63A1-0993-4C1D-A94C-B9F28ED3190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50A4-2E41-45FD-B5AD-96D455E15944}" type="datetimeFigureOut">
              <a:rPr lang="es-MX" smtClean="0"/>
              <a:t>01/06/2012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B4C63A1-0993-4C1D-A94C-B9F28ED3190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B4C63A1-0993-4C1D-A94C-B9F28ED31905}" type="slidenum">
              <a:rPr lang="es-MX" smtClean="0"/>
              <a:t>‹Nº›</a:t>
            </a:fld>
            <a:endParaRPr lang="es-MX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50A4-2E41-45FD-B5AD-96D455E15944}" type="datetimeFigureOut">
              <a:rPr lang="es-MX" smtClean="0"/>
              <a:t>01/06/2012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B4C63A1-0993-4C1D-A94C-B9F28ED31905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F1A50A4-2E41-45FD-B5AD-96D455E15944}" type="datetimeFigureOut">
              <a:rPr lang="es-MX" smtClean="0"/>
              <a:t>01/06/2012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F1A50A4-2E41-45FD-B5AD-96D455E15944}" type="datetimeFigureOut">
              <a:rPr lang="es-MX" smtClean="0"/>
              <a:t>01/06/2012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B4C63A1-0993-4C1D-A94C-B9F28ED31905}" type="slidenum">
              <a:rPr lang="es-MX" smtClean="0"/>
              <a:t>‹Nº›</a:t>
            </a:fld>
            <a:endParaRPr lang="es-MX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15616" y="5733256"/>
            <a:ext cx="6400800" cy="792088"/>
          </a:xfrm>
        </p:spPr>
        <p:txBody>
          <a:bodyPr>
            <a:normAutofit/>
          </a:bodyPr>
          <a:lstStyle/>
          <a:p>
            <a:r>
              <a:rPr lang="es-ES" sz="1050" dirty="0" smtClean="0"/>
              <a:t>Andrade </a:t>
            </a:r>
            <a:r>
              <a:rPr lang="es-ES" sz="1050" dirty="0" err="1" smtClean="0"/>
              <a:t>M</a:t>
            </a:r>
            <a:r>
              <a:rPr lang="es-ES" sz="1050" dirty="0" err="1" smtClean="0"/>
              <a:t>ier</a:t>
            </a:r>
            <a:r>
              <a:rPr lang="es-ES" sz="1050" dirty="0" smtClean="0"/>
              <a:t> Alan</a:t>
            </a:r>
          </a:p>
          <a:p>
            <a:r>
              <a:rPr lang="es-ES" sz="1050" dirty="0" smtClean="0"/>
              <a:t>Trejo Román Oscar</a:t>
            </a:r>
          </a:p>
          <a:p>
            <a:r>
              <a:rPr lang="es-ES" sz="1050" dirty="0" smtClean="0"/>
              <a:t>Yáñez Grijalva Alejandra</a:t>
            </a:r>
            <a:endParaRPr lang="es-MX" sz="1050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558608" cy="792087"/>
          </a:xfrm>
        </p:spPr>
        <p:txBody>
          <a:bodyPr>
            <a:normAutofit/>
          </a:bodyPr>
          <a:lstStyle/>
          <a:p>
            <a:r>
              <a:rPr lang="es-ES" dirty="0" smtClean="0"/>
              <a:t>MEDICINA ALTERNATIVA</a:t>
            </a:r>
            <a:endParaRPr lang="es-MX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556792"/>
            <a:ext cx="4135409" cy="4156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Tratamientos alternativos utilizados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Satisfacción y preferencia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4270375" cy="2549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4 Gráfico"/>
          <p:cNvGraphicFramePr/>
          <p:nvPr/>
        </p:nvGraphicFramePr>
        <p:xfrm>
          <a:off x="4788024" y="3861048"/>
          <a:ext cx="3678009" cy="2382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4788024" y="1484784"/>
            <a:ext cx="38884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Se preguntó qué tan satisfactorios fueron los resultados al utilizar las medicinas complementarias y alternativas </a:t>
            </a:r>
            <a:r>
              <a:rPr lang="es-MX" dirty="0" smtClean="0"/>
              <a:t>de </a:t>
            </a:r>
            <a:r>
              <a:rPr lang="es-MX" dirty="0"/>
              <a:t>esto se obtuvo que la mayoría fueron satisfactorios (63%) pero hubo quienes no obtuvieron resultados (12%) y quienes los catalogaron como malos  (8%).</a:t>
            </a:r>
          </a:p>
          <a:p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467544" y="4581128"/>
            <a:ext cx="37444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También se preguntó sobre el nivel de preferencia que se les tiene a La medicina alternativa, los resultados más altos fueron: un nivel alto con 35% y medio con 35%.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Medicina Convencional</a:t>
            </a:r>
            <a:endParaRPr lang="es-MX" dirty="0"/>
          </a:p>
        </p:txBody>
      </p:sp>
      <p:sp>
        <p:nvSpPr>
          <p:cNvPr id="10" name="9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s-ES" dirty="0" smtClean="0"/>
              <a:t>Medicina Alternativa</a:t>
            </a:r>
            <a:endParaRPr lang="es-MX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2"/>
          </p:nvPr>
        </p:nvSpPr>
        <p:spPr>
          <a:xfrm>
            <a:off x="323528" y="2276872"/>
            <a:ext cx="4019872" cy="4320480"/>
          </a:xfrm>
        </p:spPr>
        <p:txBody>
          <a:bodyPr>
            <a:normAutofit fontScale="55000" lnSpcReduction="20000"/>
          </a:bodyPr>
          <a:lstStyle/>
          <a:p>
            <a:r>
              <a:rPr lang="es-MX" dirty="0" smtClean="0"/>
              <a:t>Ofrece la mejor medicina  en cirugías o  atención traumatológica</a:t>
            </a:r>
            <a:r>
              <a:rPr lang="es-MX" dirty="0" smtClean="0"/>
              <a:t>.</a:t>
            </a:r>
          </a:p>
          <a:p>
            <a:endParaRPr lang="es-MX" dirty="0" smtClean="0"/>
          </a:p>
          <a:p>
            <a:r>
              <a:rPr lang="es-MX" dirty="0" smtClean="0"/>
              <a:t>El tratamiento de la salud inmune-relacionados con las condiciones de rutina consiste en recetar medicamentos o recomendar procedimientos médicos, que suelen ser </a:t>
            </a:r>
            <a:r>
              <a:rPr lang="es-MX" dirty="0" smtClean="0"/>
              <a:t>invasivo</a:t>
            </a:r>
          </a:p>
          <a:p>
            <a:endParaRPr lang="es-MX" dirty="0" smtClean="0"/>
          </a:p>
          <a:p>
            <a:r>
              <a:rPr lang="es-MX" dirty="0" smtClean="0"/>
              <a:t>Objetivos tratamiento de los síntomas, no las causas </a:t>
            </a:r>
            <a:r>
              <a:rPr lang="es-MX" dirty="0" smtClean="0"/>
              <a:t>subyacentes</a:t>
            </a:r>
          </a:p>
          <a:p>
            <a:endParaRPr lang="es-MX" dirty="0" smtClean="0"/>
          </a:p>
          <a:p>
            <a:r>
              <a:rPr lang="es-MX" dirty="0" smtClean="0"/>
              <a:t>Se usa para tratar el cuerpo humano en partes, no como un </a:t>
            </a:r>
            <a:r>
              <a:rPr lang="es-MX" dirty="0" smtClean="0"/>
              <a:t>todo</a:t>
            </a:r>
          </a:p>
          <a:p>
            <a:endParaRPr lang="es-MX" dirty="0" smtClean="0"/>
          </a:p>
          <a:p>
            <a:r>
              <a:rPr lang="es-MX" dirty="0" smtClean="0"/>
              <a:t>La formación de los </a:t>
            </a:r>
            <a:r>
              <a:rPr lang="es-MX" dirty="0" smtClean="0"/>
              <a:t>médicos </a:t>
            </a:r>
            <a:r>
              <a:rPr lang="es-MX" dirty="0" smtClean="0"/>
              <a:t>convencionales se basa en el uso de "medicamentos de rescate", al no encontrar alternativas de tratamiento y prevención de enfermedades</a:t>
            </a:r>
          </a:p>
          <a:p>
            <a:endParaRPr lang="es-MX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s-MX" sz="1400" dirty="0" smtClean="0"/>
              <a:t>Enfoques de tratamiento médico mediante la colocación de su enfoque principalmente en medidas proactivas</a:t>
            </a:r>
          </a:p>
          <a:p>
            <a:endParaRPr lang="es-MX" sz="1400" dirty="0" smtClean="0"/>
          </a:p>
          <a:p>
            <a:r>
              <a:rPr lang="es-MX" sz="1400" dirty="0" smtClean="0"/>
              <a:t>Se usa para tratar la condición, no los </a:t>
            </a:r>
            <a:r>
              <a:rPr lang="es-MX" sz="1400" dirty="0" smtClean="0"/>
              <a:t>síntomas</a:t>
            </a:r>
          </a:p>
          <a:p>
            <a:endParaRPr lang="es-MX" sz="1400" dirty="0" smtClean="0"/>
          </a:p>
          <a:p>
            <a:r>
              <a:rPr lang="es-MX" sz="1400" dirty="0" smtClean="0"/>
              <a:t>Es  más </a:t>
            </a:r>
            <a:r>
              <a:rPr lang="es-MX" sz="1400" dirty="0" smtClean="0"/>
              <a:t>rentable</a:t>
            </a:r>
          </a:p>
          <a:p>
            <a:endParaRPr lang="es-MX" sz="1400" dirty="0" smtClean="0"/>
          </a:p>
          <a:p>
            <a:r>
              <a:rPr lang="es-MX" sz="1400" dirty="0" smtClean="0"/>
              <a:t>El tratamiento se dirige a todo el cuerpo</a:t>
            </a:r>
          </a:p>
          <a:p>
            <a:endParaRPr lang="es-MX" dirty="0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Medicina convencional vs Medicina alternativa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Características positivas</a:t>
            </a:r>
            <a:endParaRPr lang="es-MX" dirty="0"/>
          </a:p>
        </p:txBody>
      </p:sp>
      <p:sp>
        <p:nvSpPr>
          <p:cNvPr id="10" name="9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Diversidad </a:t>
            </a:r>
            <a:r>
              <a:rPr lang="es-MX" dirty="0" smtClean="0"/>
              <a:t>y </a:t>
            </a:r>
            <a:r>
              <a:rPr lang="es-MX" dirty="0" smtClean="0"/>
              <a:t>flexibilidad</a:t>
            </a:r>
          </a:p>
          <a:p>
            <a:r>
              <a:rPr lang="es-MX" dirty="0" smtClean="0"/>
              <a:t>A</a:t>
            </a:r>
            <a:r>
              <a:rPr lang="es-MX" dirty="0" smtClean="0"/>
              <a:t>ccesibilidad </a:t>
            </a:r>
            <a:r>
              <a:rPr lang="es-MX" dirty="0" smtClean="0"/>
              <a:t>y asequibilidad en muchas partes del </a:t>
            </a:r>
            <a:r>
              <a:rPr lang="es-MX" dirty="0" smtClean="0"/>
              <a:t>mundo</a:t>
            </a:r>
          </a:p>
          <a:p>
            <a:r>
              <a:rPr lang="es-MX" dirty="0" smtClean="0"/>
              <a:t>A</a:t>
            </a:r>
            <a:r>
              <a:rPr lang="es-MX" dirty="0" smtClean="0"/>
              <a:t>mplia </a:t>
            </a:r>
            <a:r>
              <a:rPr lang="es-MX" dirty="0" smtClean="0"/>
              <a:t>aceptación entre muchas poblaciones de países en vías de </a:t>
            </a:r>
            <a:r>
              <a:rPr lang="es-MX" dirty="0" smtClean="0"/>
              <a:t>desarrollo</a:t>
            </a:r>
          </a:p>
          <a:p>
            <a:r>
              <a:rPr lang="es-MX" dirty="0" smtClean="0"/>
              <a:t>A</a:t>
            </a:r>
            <a:r>
              <a:rPr lang="es-MX" dirty="0" smtClean="0"/>
              <a:t>umento </a:t>
            </a:r>
            <a:r>
              <a:rPr lang="es-MX" dirty="0" smtClean="0"/>
              <a:t>de la popularidad en países desarrollados: un coste comparativo relativamente </a:t>
            </a:r>
            <a:r>
              <a:rPr lang="es-MX" dirty="0" smtClean="0"/>
              <a:t>bajo</a:t>
            </a:r>
          </a:p>
          <a:p>
            <a:r>
              <a:rPr lang="es-MX" dirty="0" smtClean="0"/>
              <a:t>B</a:t>
            </a:r>
            <a:r>
              <a:rPr lang="es-MX" dirty="0" smtClean="0"/>
              <a:t>ajo </a:t>
            </a:r>
            <a:r>
              <a:rPr lang="es-MX" dirty="0" smtClean="0"/>
              <a:t>nivel de inversión  </a:t>
            </a:r>
            <a:r>
              <a:rPr lang="es-MX" dirty="0" smtClean="0"/>
              <a:t>tecnológica</a:t>
            </a:r>
          </a:p>
          <a:p>
            <a:r>
              <a:rPr lang="es-MX" dirty="0" smtClean="0"/>
              <a:t>C</a:t>
            </a:r>
            <a:r>
              <a:rPr lang="es-MX" dirty="0" smtClean="0"/>
              <a:t>reciente </a:t>
            </a:r>
            <a:r>
              <a:rPr lang="es-MX" dirty="0" smtClean="0"/>
              <a:t>importancia económica.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Retos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MX" dirty="0" smtClean="0"/>
              <a:t>La OMS en su </a:t>
            </a:r>
            <a:r>
              <a:rPr lang="es-MX" i="1" dirty="0" smtClean="0"/>
              <a:t>Estrategia sobre medicina tradicional </a:t>
            </a:r>
            <a:r>
              <a:rPr lang="es-MX" dirty="0" smtClean="0"/>
              <a:t>clasifica estos retos en cuatro categorías las cuales son las siguientes: </a:t>
            </a:r>
            <a:endParaRPr lang="es-MX" dirty="0" smtClean="0"/>
          </a:p>
          <a:p>
            <a:pPr>
              <a:buNone/>
            </a:pPr>
            <a:endParaRPr lang="es-MX" dirty="0" smtClean="0"/>
          </a:p>
          <a:p>
            <a:r>
              <a:rPr lang="es-MX" dirty="0" smtClean="0"/>
              <a:t>Política nacional y marco de trabajo </a:t>
            </a:r>
            <a:r>
              <a:rPr lang="es-MX" dirty="0" smtClean="0"/>
              <a:t>legislativos</a:t>
            </a:r>
          </a:p>
          <a:p>
            <a:r>
              <a:rPr lang="es-MX" dirty="0" smtClean="0"/>
              <a:t>Seguridad, eficacia y </a:t>
            </a:r>
            <a:r>
              <a:rPr lang="es-MX" dirty="0" smtClean="0"/>
              <a:t>calidad</a:t>
            </a:r>
          </a:p>
          <a:p>
            <a:r>
              <a:rPr lang="es-MX" dirty="0" smtClean="0"/>
              <a:t>Acceso</a:t>
            </a:r>
          </a:p>
          <a:p>
            <a:r>
              <a:rPr lang="es-MX" dirty="0" smtClean="0"/>
              <a:t>Uso racional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Medicina Alternativa y Complementaria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Definición: Conjunto </a:t>
            </a:r>
            <a:r>
              <a:rPr lang="es-MX" dirty="0" smtClean="0"/>
              <a:t>de diversos sistemas, terapias, prácticas, productos médicos y atención que no  se consideran parte de la medicina convencional.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Clasificación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s-MX" sz="2800" dirty="0" smtClean="0"/>
              <a:t>Sistemas Médicos </a:t>
            </a:r>
            <a:r>
              <a:rPr lang="es-MX" sz="2800" dirty="0" smtClean="0"/>
              <a:t>Alternativos</a:t>
            </a:r>
          </a:p>
          <a:p>
            <a:pPr lvl="0"/>
            <a:endParaRPr lang="es-ES" sz="2800" dirty="0" smtClean="0"/>
          </a:p>
          <a:p>
            <a:pPr lvl="0"/>
            <a:endParaRPr lang="es-ES" sz="2800" dirty="0" smtClean="0"/>
          </a:p>
          <a:p>
            <a:pPr lvl="0">
              <a:buNone/>
            </a:pPr>
            <a:endParaRPr lang="es-MX" sz="2800" dirty="0" smtClean="0"/>
          </a:p>
          <a:p>
            <a:pPr lvl="0"/>
            <a:r>
              <a:rPr lang="es-MX" sz="2800" dirty="0" smtClean="0"/>
              <a:t>Intervenciones </a:t>
            </a:r>
            <a:r>
              <a:rPr lang="es-MX" sz="2800" dirty="0" smtClean="0"/>
              <a:t>Mente-Cuerpo</a:t>
            </a:r>
          </a:p>
          <a:p>
            <a:endParaRPr lang="es-MX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132856"/>
            <a:ext cx="2016224" cy="1368152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5" y="2132856"/>
            <a:ext cx="2304256" cy="1440160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6" name="5 Imagen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700808"/>
            <a:ext cx="2232247" cy="1872208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7" name="6 Imagen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4221088"/>
            <a:ext cx="2006806" cy="2006807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8" name="7 Imagen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4221088"/>
            <a:ext cx="2909965" cy="1929583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s-MX" sz="2400" dirty="0" smtClean="0"/>
              <a:t>Terapias basadas en la </a:t>
            </a:r>
            <a:r>
              <a:rPr lang="es-MX" sz="2400" dirty="0" smtClean="0"/>
              <a:t>biología</a:t>
            </a:r>
          </a:p>
          <a:p>
            <a:pPr lvl="0"/>
            <a:endParaRPr lang="es-MX" sz="2400" dirty="0" smtClean="0"/>
          </a:p>
          <a:p>
            <a:pPr lvl="0"/>
            <a:endParaRPr lang="es-MX" sz="2400" dirty="0" smtClean="0"/>
          </a:p>
          <a:p>
            <a:pPr lvl="0"/>
            <a:endParaRPr lang="es-ES" sz="2400" dirty="0" smtClean="0"/>
          </a:p>
          <a:p>
            <a:pPr lvl="0"/>
            <a:endParaRPr lang="es-ES" sz="2400" dirty="0" smtClean="0"/>
          </a:p>
          <a:p>
            <a:pPr lvl="0"/>
            <a:endParaRPr lang="es-ES" sz="2400" dirty="0" smtClean="0"/>
          </a:p>
          <a:p>
            <a:pPr lvl="0">
              <a:buNone/>
            </a:pPr>
            <a:endParaRPr lang="es-MX" sz="2400" dirty="0" smtClean="0"/>
          </a:p>
          <a:p>
            <a:endParaRPr lang="es-MX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276872"/>
            <a:ext cx="3312368" cy="25922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s-MX" sz="2800" dirty="0" smtClean="0"/>
              <a:t>Métodos basados en la</a:t>
            </a:r>
            <a:r>
              <a:rPr lang="es-MX" sz="2800" b="1" dirty="0" smtClean="0"/>
              <a:t> </a:t>
            </a:r>
            <a:r>
              <a:rPr lang="es-MX" sz="2800" dirty="0" smtClean="0"/>
              <a:t>manipulación del </a:t>
            </a:r>
            <a:r>
              <a:rPr lang="es-MX" sz="2800" dirty="0" smtClean="0"/>
              <a:t>cuerpo</a:t>
            </a:r>
          </a:p>
          <a:p>
            <a:pPr lvl="0"/>
            <a:endParaRPr lang="es-ES" sz="2800" dirty="0" smtClean="0"/>
          </a:p>
          <a:p>
            <a:pPr lvl="0"/>
            <a:endParaRPr lang="es-ES" sz="2800" dirty="0" smtClean="0"/>
          </a:p>
          <a:p>
            <a:pPr lvl="0"/>
            <a:endParaRPr lang="es-ES" sz="2800" dirty="0" smtClean="0"/>
          </a:p>
          <a:p>
            <a:pPr lvl="0">
              <a:buNone/>
            </a:pPr>
            <a:endParaRPr lang="es-MX" sz="2800" dirty="0" smtClean="0"/>
          </a:p>
          <a:p>
            <a:pPr lvl="0"/>
            <a:r>
              <a:rPr lang="es-MX" sz="2800" dirty="0" smtClean="0"/>
              <a:t>Terapias de energía</a:t>
            </a:r>
          </a:p>
          <a:p>
            <a:endParaRPr lang="es-MX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88840"/>
            <a:ext cx="2016224" cy="21602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9691" y="2010501"/>
            <a:ext cx="2646445" cy="213857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" name="5 Imagen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3" y="1988840"/>
            <a:ext cx="2592288" cy="21602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6 Imagen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4581128"/>
            <a:ext cx="2615813" cy="191180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8" name="7 Imagen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4509120"/>
            <a:ext cx="2011507" cy="20356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Consumidores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4054351" cy="27659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4 Gráfico"/>
          <p:cNvGraphicFramePr/>
          <p:nvPr/>
        </p:nvGraphicFramePr>
        <p:xfrm>
          <a:off x="5220072" y="3861048"/>
          <a:ext cx="3315935" cy="2678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11 CuadroTexto"/>
          <p:cNvSpPr txBox="1"/>
          <p:nvPr/>
        </p:nvSpPr>
        <p:spPr>
          <a:xfrm>
            <a:off x="4572000" y="1628800"/>
            <a:ext cx="39604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Los resultados de las encuestas realizadas demostraron que un 89.65% de los encuestados sí utilizan la medicina alternativa, sólo el 10.34% respondió que no </a:t>
            </a:r>
            <a:r>
              <a:rPr lang="es-MX" dirty="0" smtClean="0"/>
              <a:t>, </a:t>
            </a:r>
            <a:r>
              <a:rPr lang="es-MX" dirty="0"/>
              <a:t>esto a pesar que todos respondieron que sí la conocían. </a:t>
            </a:r>
          </a:p>
        </p:txBody>
      </p:sp>
      <p:sp>
        <p:nvSpPr>
          <p:cNvPr id="21" name="20 CuadroTexto"/>
          <p:cNvSpPr txBox="1"/>
          <p:nvPr/>
        </p:nvSpPr>
        <p:spPr>
          <a:xfrm>
            <a:off x="395536" y="4509120"/>
            <a:ext cx="4464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La </a:t>
            </a:r>
            <a:r>
              <a:rPr lang="es-MX" dirty="0"/>
              <a:t>mayoría de los consumidores de la medicina alternativa y complementaria son mujeres, éstas representan el 75% de los resultados y los hombres solo el 25%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Motivos de consumo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3486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95536" y="5157192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Los motivos por lo que más se recurre a la medicina son económicos con un 31% y la eficiencia con 26%, aunque también otros factores como la confiabilidad y la tradición influyen en las personas para acudir a la Medicina Alternativa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Frecuencia de consumo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539552" y="2132856"/>
          <a:ext cx="4536504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5220072" y="1916832"/>
            <a:ext cx="30243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El </a:t>
            </a:r>
            <a:r>
              <a:rPr lang="es-MX" dirty="0"/>
              <a:t>consumo de la medicina alternativa y complementaria es muy común. El 39% de los encuestados respondieron que frecuentemente acuden a la Medicina Alternativa y Complementaria, esto quiere decir que la utilizan para </a:t>
            </a:r>
            <a:r>
              <a:rPr lang="es-MX" dirty="0" smtClean="0"/>
              <a:t>una notoria parte de </a:t>
            </a:r>
            <a:r>
              <a:rPr lang="es-MX" dirty="0"/>
              <a:t>sus padecimientos</a:t>
            </a:r>
            <a:r>
              <a:rPr lang="es-MX" dirty="0" smtClean="0"/>
              <a:t>.</a:t>
            </a:r>
            <a:r>
              <a:rPr lang="es-MX" b="1" dirty="0" smtClean="0"/>
              <a:t>.</a:t>
            </a:r>
          </a:p>
          <a:p>
            <a:r>
              <a:rPr lang="es-MX" dirty="0" smtClean="0"/>
              <a:t>Sólo </a:t>
            </a:r>
            <a:r>
              <a:rPr lang="es-MX" dirty="0"/>
              <a:t>el 7% respondió que nunca ha acudido a ella.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Padecimientos	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301625" y="1527174"/>
          <a:ext cx="8446839" cy="4422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Personalizado 1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4A734A"/>
      </a:accent1>
      <a:accent2>
        <a:srgbClr val="76A676"/>
      </a:accent2>
      <a:accent3>
        <a:srgbClr val="C6DAC8"/>
      </a:accent3>
      <a:accent4>
        <a:srgbClr val="C0BEAF"/>
      </a:accent4>
      <a:accent5>
        <a:srgbClr val="CEC597"/>
      </a:accent5>
      <a:accent6>
        <a:srgbClr val="92D050"/>
      </a:accent6>
      <a:hlink>
        <a:srgbClr val="DB5353"/>
      </a:hlink>
      <a:folHlink>
        <a:srgbClr val="903638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45</TotalTime>
  <Words>531</Words>
  <Application>Microsoft Office PowerPoint</Application>
  <PresentationFormat>Presentación en pantalla (4:3)</PresentationFormat>
  <Paragraphs>73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Civil</vt:lpstr>
      <vt:lpstr>MEDICINA ALTERNATIVA</vt:lpstr>
      <vt:lpstr>Medicina Alternativa y Complementaria</vt:lpstr>
      <vt:lpstr>Clasificación</vt:lpstr>
      <vt:lpstr>Diapositiva 4</vt:lpstr>
      <vt:lpstr>Diapositiva 5</vt:lpstr>
      <vt:lpstr>Consumidores</vt:lpstr>
      <vt:lpstr>Motivos de consumo</vt:lpstr>
      <vt:lpstr>Frecuencia de consumo</vt:lpstr>
      <vt:lpstr>Padecimientos </vt:lpstr>
      <vt:lpstr>Tratamientos alternativos utilizados</vt:lpstr>
      <vt:lpstr>Satisfacción y preferencia</vt:lpstr>
      <vt:lpstr>Medicina convencional vs Medicina alternativa</vt:lpstr>
      <vt:lpstr>Características positivas</vt:lpstr>
      <vt:lpstr>Retos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MEDICINA ALTERNATIVA</dc:title>
  <dc:creator>Manin</dc:creator>
  <cp:lastModifiedBy>Manin</cp:lastModifiedBy>
  <cp:revision>5</cp:revision>
  <dcterms:created xsi:type="dcterms:W3CDTF">2012-06-01T23:17:58Z</dcterms:created>
  <dcterms:modified xsi:type="dcterms:W3CDTF">2012-06-02T00:03:38Z</dcterms:modified>
</cp:coreProperties>
</file>